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</p:sldIdLst>
  <p:sldSz cx="43891200" cy="32918400"/>
  <p:notesSz cx="6797675" cy="9926638"/>
  <p:embeddedFontLst>
    <p:embeddedFont>
      <p:font typeface="Amaranth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E8F"/>
    <a:srgbClr val="D5F828"/>
    <a:srgbClr val="DCDCDC"/>
    <a:srgbClr val="D7D7D7"/>
    <a:srgbClr val="235078"/>
    <a:srgbClr val="B4D3E2"/>
    <a:srgbClr val="666666"/>
    <a:srgbClr val="AECFE0"/>
    <a:srgbClr val="A4C9DC"/>
    <a:srgbClr val="A7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D9EB5-3461-340E-FE8B-6DAB7073A1BB}" v="12" dt="2023-08-25T08:52:13.961"/>
    <p1510:client id="{679D9D51-B845-CC4A-9E05-213BE64987CC}" v="16" dt="2023-08-25T10:00:36.004"/>
    <p1510:client id="{8A6506C4-6624-E917-B3F7-DB68D0DBC9AE}" v="1" dt="2023-08-25T10:50:18.123"/>
    <p1510:client id="{7BF81DA9-AAB4-0A36-52FD-BE2A2DE16D06}" v="22" dt="2023-08-30T13:22:34.384"/>
    <p1510:client id="{C695B340-2A99-4128-0836-4250CFBC1C1A}" v="4" dt="2023-08-25T10:16:05.338"/>
    <p1510:client id="{F8A71491-7E1E-03C0-5DDA-899B42D55E2B}" v="5" dt="2023-08-25T11:20:27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846" y="1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6"/>
            <a:ext cx="37306250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6"/>
            <a:ext cx="30724475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190" indent="0" algn="ctr">
              <a:buNone/>
              <a:defRPr/>
            </a:lvl2pPr>
            <a:lvl3pPr marL="914380" indent="0" algn="ctr">
              <a:buNone/>
              <a:defRPr/>
            </a:lvl3pPr>
            <a:lvl4pPr marL="1371571" indent="0" algn="ctr">
              <a:buNone/>
              <a:defRPr/>
            </a:lvl4pPr>
            <a:lvl5pPr marL="1828761" indent="0" algn="ctr">
              <a:buNone/>
              <a:defRPr/>
            </a:lvl5pPr>
            <a:lvl6pPr marL="2285951" indent="0" algn="ctr">
              <a:buNone/>
              <a:defRPr/>
            </a:lvl6pPr>
            <a:lvl7pPr marL="2743141" indent="0" algn="ctr">
              <a:buNone/>
              <a:defRPr/>
            </a:lvl7pPr>
            <a:lvl8pPr marL="3200332" indent="0" algn="ctr">
              <a:buNone/>
              <a:defRPr/>
            </a:lvl8pPr>
            <a:lvl9pPr marL="3657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9E44D62-E9B9-4A1F-9D60-78A1B8BD2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74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A277C51-0625-40F0-8A02-D153CC2D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90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9" y="1317626"/>
            <a:ext cx="9875837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6"/>
            <a:ext cx="29475112" cy="28087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C9A1A37-7051-412A-8F35-8483CD8F4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772C493-C7EB-4BEF-9EB3-C72AA1A1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221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9"/>
            <a:ext cx="37307838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1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190" indent="0">
              <a:buNone/>
              <a:defRPr sz="1800"/>
            </a:lvl2pPr>
            <a:lvl3pPr marL="914380" indent="0">
              <a:buNone/>
              <a:defRPr sz="1600"/>
            </a:lvl3pPr>
            <a:lvl4pPr marL="1371571" indent="0">
              <a:buNone/>
              <a:defRPr sz="1400"/>
            </a:lvl4pPr>
            <a:lvl5pPr marL="1828761" indent="0">
              <a:buNone/>
              <a:defRPr sz="1400"/>
            </a:lvl5pPr>
            <a:lvl6pPr marL="2285951" indent="0">
              <a:buNone/>
              <a:defRPr sz="1400"/>
            </a:lvl6pPr>
            <a:lvl7pPr marL="2743141" indent="0">
              <a:buNone/>
              <a:defRPr sz="1400"/>
            </a:lvl7pPr>
            <a:lvl8pPr marL="3200332" indent="0">
              <a:buNone/>
              <a:defRPr sz="1400"/>
            </a:lvl8pPr>
            <a:lvl9pPr marL="365752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239EF23-2AC5-4B50-8C9E-5F8D49668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58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6" y="7680325"/>
            <a:ext cx="19675475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1" y="7680325"/>
            <a:ext cx="19675475" cy="217249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BBD8762-0F6F-41F2-8E1E-C5EF6CE7F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97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7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80" indent="0">
              <a:buNone/>
              <a:defRPr sz="1800" b="1"/>
            </a:lvl3pPr>
            <a:lvl4pPr marL="1371571" indent="0">
              <a:buNone/>
              <a:defRPr sz="1600" b="1"/>
            </a:lvl4pPr>
            <a:lvl5pPr marL="1828761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2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7"/>
            <a:ext cx="1940083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80" indent="0">
              <a:buNone/>
              <a:defRPr sz="1800" b="1"/>
            </a:lvl3pPr>
            <a:lvl4pPr marL="1371571" indent="0">
              <a:buNone/>
              <a:defRPr sz="1600" b="1"/>
            </a:lvl4pPr>
            <a:lvl5pPr marL="1828761" indent="0">
              <a:buNone/>
              <a:defRPr sz="1600" b="1"/>
            </a:lvl5pPr>
            <a:lvl6pPr marL="2285951" indent="0">
              <a:buNone/>
              <a:defRPr sz="1600" b="1"/>
            </a:lvl6pPr>
            <a:lvl7pPr marL="2743141" indent="0">
              <a:buNone/>
              <a:defRPr sz="1600" b="1"/>
            </a:lvl7pPr>
            <a:lvl8pPr marL="3200332" indent="0">
              <a:buNone/>
              <a:defRPr sz="1600" b="1"/>
            </a:lvl8pPr>
            <a:lvl9pPr marL="36575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245EB89-E1F0-4213-BFCF-D6A06A13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66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9249905-9305-4041-8B60-8DE0824E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2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7C76933-D99D-4DC1-BD09-1072CC92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36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6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4"/>
            <a:ext cx="24536400" cy="28093989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1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80" indent="0">
              <a:buNone/>
              <a:defRPr sz="1000"/>
            </a:lvl3pPr>
            <a:lvl4pPr marL="1371571" indent="0">
              <a:buNone/>
              <a:defRPr sz="900"/>
            </a:lvl4pPr>
            <a:lvl5pPr marL="1828761" indent="0">
              <a:buNone/>
              <a:defRPr sz="900"/>
            </a:lvl5pPr>
            <a:lvl6pPr marL="2285951" indent="0">
              <a:buNone/>
              <a:defRPr sz="900"/>
            </a:lvl6pPr>
            <a:lvl7pPr marL="2743141" indent="0">
              <a:buNone/>
              <a:defRPr sz="900"/>
            </a:lvl7pPr>
            <a:lvl8pPr marL="3200332" indent="0">
              <a:buNone/>
              <a:defRPr sz="900"/>
            </a:lvl8pPr>
            <a:lvl9pPr marL="36575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F6A5529-8465-4E7D-9DB8-D374C51C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1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8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80" indent="0">
              <a:buNone/>
              <a:defRPr sz="2400"/>
            </a:lvl3pPr>
            <a:lvl4pPr marL="1371571" indent="0">
              <a:buNone/>
              <a:defRPr sz="2000"/>
            </a:lvl4pPr>
            <a:lvl5pPr marL="1828761" indent="0">
              <a:buNone/>
              <a:defRPr sz="2000"/>
            </a:lvl5pPr>
            <a:lvl6pPr marL="2285951" indent="0">
              <a:buNone/>
              <a:defRPr sz="2000"/>
            </a:lvl6pPr>
            <a:lvl7pPr marL="2743141" indent="0">
              <a:buNone/>
              <a:defRPr sz="2000"/>
            </a:lvl7pPr>
            <a:lvl8pPr marL="3200332" indent="0">
              <a:buNone/>
              <a:defRPr sz="2000"/>
            </a:lvl8pPr>
            <a:lvl9pPr marL="365752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9"/>
            <a:ext cx="26335038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80" indent="0">
              <a:buNone/>
              <a:defRPr sz="1000"/>
            </a:lvl3pPr>
            <a:lvl4pPr marL="1371571" indent="0">
              <a:buNone/>
              <a:defRPr sz="900"/>
            </a:lvl4pPr>
            <a:lvl5pPr marL="1828761" indent="0">
              <a:buNone/>
              <a:defRPr sz="900"/>
            </a:lvl5pPr>
            <a:lvl6pPr marL="2285951" indent="0">
              <a:buNone/>
              <a:defRPr sz="900"/>
            </a:lvl6pPr>
            <a:lvl7pPr marL="2743141" indent="0">
              <a:buNone/>
              <a:defRPr sz="900"/>
            </a:lvl7pPr>
            <a:lvl8pPr marL="3200332" indent="0">
              <a:buNone/>
              <a:defRPr sz="900"/>
            </a:lvl8pPr>
            <a:lvl9pPr marL="36575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C022C6C-C3BF-4CE1-8842-0AC597017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0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4702075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2"/>
            <a:ext cx="13900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702075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4702075">
              <a:defRPr sz="7200" smtClean="0">
                <a:latin typeface="Arial" pitchFamily="34" charset="0"/>
              </a:defRPr>
            </a:lvl1pPr>
          </a:lstStyle>
          <a:p>
            <a:pPr>
              <a:defRPr/>
            </a:pPr>
            <a:fld id="{25043CB6-A91D-4176-912B-555F54C38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1" y="33426401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59600" y="33997899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79">
                <a:solidFill>
                  <a:srgbClr val="808080"/>
                </a:solidFill>
              </a:rPr>
              <a:t>Template ID: </a:t>
            </a:r>
            <a:r>
              <a:rPr sz="4879" err="1">
                <a:solidFill>
                  <a:srgbClr val="808080"/>
                </a:solidFill>
              </a:rPr>
              <a:t>conceptualizingcobalt</a:t>
            </a:r>
            <a:r>
              <a:rPr sz="4879">
                <a:solidFill>
                  <a:srgbClr val="808080"/>
                </a:solidFill>
              </a:rPr>
              <a:t>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702075" rtl="0" eaLnBrk="0" fontAlgn="base" hangingPunct="0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075" rtl="0" eaLnBrk="0" fontAlgn="base" hangingPunct="0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Arial" pitchFamily="34" charset="0"/>
        </a:defRPr>
      </a:lvl2pPr>
      <a:lvl3pPr algn="ctr" defTabSz="4702075" rtl="0" eaLnBrk="0" fontAlgn="base" hangingPunct="0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Arial" pitchFamily="34" charset="0"/>
        </a:defRPr>
      </a:lvl3pPr>
      <a:lvl4pPr algn="ctr" defTabSz="4702075" rtl="0" eaLnBrk="0" fontAlgn="base" hangingPunct="0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Arial" pitchFamily="34" charset="0"/>
        </a:defRPr>
      </a:lvl4pPr>
      <a:lvl5pPr algn="ctr" defTabSz="4702075" rtl="0" eaLnBrk="0" fontAlgn="base" hangingPunct="0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Arial" pitchFamily="34" charset="0"/>
        </a:defRPr>
      </a:lvl5pPr>
      <a:lvl6pPr marL="457190" algn="ctr" defTabSz="4702075" rtl="0" fontAlgn="base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Arial" pitchFamily="34" charset="0"/>
        </a:defRPr>
      </a:lvl6pPr>
      <a:lvl7pPr marL="914380" algn="ctr" defTabSz="4702075" rtl="0" fontAlgn="base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Arial" pitchFamily="34" charset="0"/>
        </a:defRPr>
      </a:lvl7pPr>
      <a:lvl8pPr marL="1371571" algn="ctr" defTabSz="4702075" rtl="0" fontAlgn="base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Arial" pitchFamily="34" charset="0"/>
        </a:defRPr>
      </a:lvl8pPr>
      <a:lvl9pPr marL="1828761" algn="ctr" defTabSz="4702075" rtl="0" fontAlgn="base">
        <a:spcBef>
          <a:spcPct val="0"/>
        </a:spcBef>
        <a:spcAft>
          <a:spcPct val="0"/>
        </a:spcAft>
        <a:defRPr sz="22599">
          <a:solidFill>
            <a:schemeClr val="tx2"/>
          </a:solidFill>
          <a:latin typeface="Arial" pitchFamily="34" charset="0"/>
        </a:defRPr>
      </a:lvl9pPr>
    </p:titleStyle>
    <p:bodyStyle>
      <a:defPPr>
        <a:defRPr kern="1200" smtId="4294967295"/>
      </a:defPPr>
      <a:lvl1pPr marL="1763675" indent="-1763675" algn="l" defTabSz="47020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032" indent="-1469993" algn="l" defTabSz="4702075" rtl="0" eaLnBrk="0" fontAlgn="base" hangingPunct="0">
        <a:spcBef>
          <a:spcPct val="20000"/>
        </a:spcBef>
        <a:spcAft>
          <a:spcPct val="0"/>
        </a:spcAft>
        <a:buChar char="–"/>
        <a:defRPr sz="14399">
          <a:solidFill>
            <a:schemeClr val="tx1"/>
          </a:solidFill>
          <a:latin typeface="+mn-lt"/>
        </a:defRPr>
      </a:lvl2pPr>
      <a:lvl3pPr marL="5878387" indent="-1176313" algn="l" defTabSz="4702075" rtl="0" eaLnBrk="0" fontAlgn="base" hangingPunct="0">
        <a:spcBef>
          <a:spcPct val="20000"/>
        </a:spcBef>
        <a:spcAft>
          <a:spcPct val="0"/>
        </a:spcAft>
        <a:buChar char="•"/>
        <a:defRPr sz="12299">
          <a:solidFill>
            <a:schemeClr val="tx1"/>
          </a:solidFill>
          <a:latin typeface="+mn-lt"/>
        </a:defRPr>
      </a:lvl3pPr>
      <a:lvl4pPr marL="8229423" indent="-1176313" algn="l" defTabSz="47020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462" indent="-1174725" algn="l" defTabSz="47020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652" indent="-1174725" algn="l" defTabSz="47020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4842" indent="-1174725" algn="l" defTabSz="47020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032" indent="-1174725" algn="l" defTabSz="47020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222" indent="-1174725" algn="l" defTabSz="47020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1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1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1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1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2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2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olgovernors.thekeysupport.com/governor-training-resource-hub/induction-for-academy-governors-on-local-governing-bodies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app.governorhub.com/s/resourcesfortransformtrus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governorhu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1E0E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Image result for balance icon">
            <a:extLst>
              <a:ext uri="{FF2B5EF4-FFF2-40B4-BE49-F238E27FC236}">
                <a16:creationId xmlns:a16="http://schemas.microsoft.com/office/drawing/2014/main" id="{BB8DB1BD-6B87-4C62-BBAC-C863EE867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9605" r="18844" b="8059"/>
          <a:stretch/>
        </p:blipFill>
        <p:spPr bwMode="auto">
          <a:xfrm>
            <a:off x="33936923" y="12920731"/>
            <a:ext cx="2630557" cy="2299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Image result for time icon">
            <a:extLst>
              <a:ext uri="{FF2B5EF4-FFF2-40B4-BE49-F238E27FC236}">
                <a16:creationId xmlns:a16="http://schemas.microsoft.com/office/drawing/2014/main" id="{70ABC30A-BAC4-496E-A1F2-4379A2748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10334" r="11078" b="16971"/>
          <a:stretch/>
        </p:blipFill>
        <p:spPr bwMode="auto">
          <a:xfrm>
            <a:off x="38668552" y="3722367"/>
            <a:ext cx="2576644" cy="2561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-48494" y="0"/>
            <a:ext cx="43939693" cy="3081560"/>
          </a:xfrm>
          <a:prstGeom prst="rect">
            <a:avLst/>
          </a:prstGeom>
          <a:gradFill>
            <a:gsLst>
              <a:gs pos="5000">
                <a:srgbClr val="295E8F"/>
              </a:gs>
              <a:gs pos="100000">
                <a:srgbClr val="1482A5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defPPr>
              <a:defRPr kern="1200" smtId="4294967295"/>
            </a:defPPr>
          </a:lstStyle>
          <a:p>
            <a:endParaRPr lang="en-US" sz="960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-48492" y="31554310"/>
            <a:ext cx="43939693" cy="1364088"/>
          </a:xfrm>
          <a:prstGeom prst="rect">
            <a:avLst/>
          </a:prstGeom>
          <a:gradFill>
            <a:gsLst>
              <a:gs pos="5000">
                <a:srgbClr val="295E8F"/>
              </a:gs>
              <a:gs pos="100000">
                <a:srgbClr val="1482A5"/>
              </a:gs>
            </a:gsLst>
            <a:lin ang="0" scaled="1"/>
          </a:gradFill>
          <a:ln>
            <a:noFill/>
          </a:ln>
        </p:spPr>
        <p:txBody>
          <a:bodyPr lIns="137160" tIns="68580" rIns="137160" bIns="68580" anchor="ctr"/>
          <a:lstStyle>
            <a:defPPr>
              <a:defRPr kern="1200" smtId="4294967295"/>
            </a:defPPr>
          </a:lstStyle>
          <a:p>
            <a:pPr defTabSz="4703662"/>
            <a:endParaRPr lang="en-US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1" name="Title 11">
            <a:extLst>
              <a:ext uri="{FF2B5EF4-FFF2-40B4-BE49-F238E27FC236}">
                <a16:creationId xmlns:a16="http://schemas.microsoft.com/office/drawing/2014/main" id="{A3F6428D-1FA6-42BA-BAEA-3577E1620F6B}"/>
              </a:ext>
            </a:extLst>
          </p:cNvPr>
          <p:cNvSpPr txBox="1"/>
          <p:nvPr/>
        </p:nvSpPr>
        <p:spPr>
          <a:xfrm>
            <a:off x="288757" y="567544"/>
            <a:ext cx="29705374" cy="1624301"/>
          </a:xfrm>
          <a:prstGeom prst="rect">
            <a:avLst/>
          </a:prstGeom>
        </p:spPr>
        <p:txBody>
          <a:bodyPr lIns="128016" tIns="64008" rIns="128016" bIns="64008" anchor="t"/>
          <a:lstStyle>
            <a:defPPr>
              <a:defRPr kern="1200" smtId="4294967295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>
                <a:solidFill>
                  <a:schemeClr val="bg1"/>
                </a:solidFill>
                <a:latin typeface="Amaranth"/>
              </a:rPr>
              <a:t>The role of the Parent Governor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509" y="98041"/>
            <a:ext cx="7921934" cy="2677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061" y="31554310"/>
            <a:ext cx="3755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 To deliver appropriate and effective governance which is world class and fit for purpose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0667" y="27243574"/>
            <a:ext cx="3746952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>
                <a:solidFill>
                  <a:schemeClr val="accent6">
                    <a:lumMod val="50000"/>
                  </a:schemeClr>
                </a:solidFill>
              </a:rPr>
              <a:t>"I became a governor in my son’s school to try and understand more about the processes and practices in place in school and help where I can to improve the learning experience for him and other children.  I have found it very welcoming from both Transform and school staff and have learned a lot. Training was handled very well as step by step courses and instructions and ample time given even for a parent who works full time." Mandy Clark – Ravensdale Junior School</a:t>
            </a:r>
            <a:endParaRPr lang="en-GB" sz="720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7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out more, contact your Headteacher.</a:t>
            </a:r>
          </a:p>
        </p:txBody>
      </p:sp>
      <p:pic>
        <p:nvPicPr>
          <p:cNvPr id="1029" name="Picture 5" descr="Image result for icon telesc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99" y="28882809"/>
            <a:ext cx="2074280" cy="18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5D2F30-A2ED-4636-9B00-C48A4849F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1476" y="28746899"/>
            <a:ext cx="2662312" cy="2243244"/>
          </a:xfrm>
          <a:prstGeom prst="rect">
            <a:avLst/>
          </a:prstGeom>
        </p:spPr>
      </p:pic>
      <p:sp>
        <p:nvSpPr>
          <p:cNvPr id="10" name="AutoShape 8" descr="questions Icon 3716677">
            <a:extLst>
              <a:ext uri="{FF2B5EF4-FFF2-40B4-BE49-F238E27FC236}">
                <a16:creationId xmlns:a16="http://schemas.microsoft.com/office/drawing/2014/main" id="{A6C72897-3EF3-3A69-F60C-1CF985223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questions Icon 3716677">
            <a:extLst>
              <a:ext uri="{FF2B5EF4-FFF2-40B4-BE49-F238E27FC236}">
                <a16:creationId xmlns:a16="http://schemas.microsoft.com/office/drawing/2014/main" id="{FCA3AEB3-DACA-44A3-C4E0-658962AE1A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45600" y="1645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7AF09-468D-4C78-A0A3-C53C5C60F0B1}"/>
              </a:ext>
            </a:extLst>
          </p:cNvPr>
          <p:cNvSpPr/>
          <p:nvPr/>
        </p:nvSpPr>
        <p:spPr>
          <a:xfrm>
            <a:off x="724273" y="15266962"/>
            <a:ext cx="20041528" cy="12592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b="1">
                <a:solidFill>
                  <a:schemeClr val="accent6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Induction and training requirements</a:t>
            </a:r>
          </a:p>
          <a:p>
            <a:r>
              <a:rPr lang="en-GB" sz="4000">
                <a:latin typeface="Calibri"/>
                <a:cs typeface="Calibri"/>
              </a:rPr>
              <a:t>Each governing body is allocated a Governance Professional who attends 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latin typeface="Calibri"/>
                <a:cs typeface="Calibri"/>
              </a:rPr>
              <a:t>all meetings to ensure that the governing body effectively carries out it’s 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latin typeface="Calibri"/>
                <a:cs typeface="Calibri"/>
              </a:rPr>
              <a:t>functions and meets statutory requirements. They will support you in your role.</a:t>
            </a:r>
          </a:p>
          <a:p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latin typeface="Calibri"/>
                <a:cs typeface="Calibri"/>
              </a:rPr>
              <a:t>Transform have a comprehensive training and support package available to governors and aim to have knowledgeable and effective governors. We require all our Governors to undertake training as follows: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/>
                <a:cs typeface="Calibri"/>
              </a:rPr>
              <a:t>Induction – there is a short Loom Video as an introduction to Transform governance which can be accessed </a:t>
            </a:r>
            <a:r>
              <a:rPr lang="en-GB" sz="4000">
                <a:latin typeface="Calibri"/>
                <a:cs typeface="Calibri"/>
                <a:hlinkClick r:id="rId7"/>
              </a:rPr>
              <a:t>here</a:t>
            </a:r>
            <a:r>
              <a:rPr lang="en-GB" sz="4000">
                <a:latin typeface="Calibri"/>
                <a:cs typeface="Calibri"/>
              </a:rPr>
              <a:t> and an online induction course which can be accessed </a:t>
            </a:r>
            <a:r>
              <a:rPr lang="en-GB" sz="4000">
                <a:latin typeface="Calibri"/>
                <a:cs typeface="Calibri"/>
                <a:hlinkClick r:id="rId8"/>
              </a:rPr>
              <a:t>here</a:t>
            </a:r>
            <a:r>
              <a:rPr lang="en-GB" sz="4000">
                <a:latin typeface="Calibri"/>
                <a:cs typeface="Calibri"/>
              </a:rPr>
              <a:t>. These should be completed before your first meeting as a governor. 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/>
                <a:cs typeface="Calibri"/>
              </a:rPr>
              <a:t>Safeguarding / GDPR  – we have online training modules for you to complete as part of your induction 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/>
                <a:cs typeface="Calibri"/>
              </a:rPr>
              <a:t>School based induction provided by the headteacher/chair of governors.</a:t>
            </a:r>
          </a:p>
          <a:p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latin typeface="Calibri"/>
                <a:cs typeface="Calibri"/>
              </a:rPr>
              <a:t>Opportunities will be provided to complete additional training to develop your governance knowledge including for example health and safety, equality and diversity, Special Educational Needs and finance. 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0B2AB4-824D-4B2C-8CB7-C5E2BA38EDAD}"/>
              </a:ext>
            </a:extLst>
          </p:cNvPr>
          <p:cNvSpPr/>
          <p:nvPr/>
        </p:nvSpPr>
        <p:spPr>
          <a:xfrm>
            <a:off x="765837" y="3477866"/>
            <a:ext cx="20041528" cy="119766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involved?</a:t>
            </a:r>
          </a:p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Each school’s local governing body performs a strategic role with these key functions: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/>
                <a:cs typeface="Calibri"/>
              </a:rPr>
              <a:t>Ensuring clarity of vision, ethos and strategic direction.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/>
                <a:cs typeface="Calibri"/>
              </a:rPr>
              <a:t>Holding leaders to account for the educational performance of the school and its pupils.</a:t>
            </a:r>
            <a:endParaRPr lang="en-GB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GB" sz="4000">
                <a:latin typeface="Calibri"/>
                <a:cs typeface="Calibri"/>
              </a:rPr>
              <a:t>Overseeing the financial performance of the school to make sure money is well spent.</a:t>
            </a:r>
            <a:endParaRPr lang="en-US" sz="4000"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/>
                <a:cs typeface="Calibri"/>
              </a:rPr>
              <a:t>Strategic oversight of relationships with stakeholders, such as parents, children and the local community.</a:t>
            </a:r>
            <a:endParaRPr lang="en-GB"/>
          </a:p>
          <a:p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Parent governors play a vital role on our Local Governing Bodies. They have first-hand experience of the delivery of the curriculum and how the school is perceived which enables them to bring a very different perspective to the strategic leadership of the school.</a:t>
            </a:r>
          </a:p>
          <a:p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8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can become a parent governor?</a:t>
            </a:r>
            <a:endParaRPr lang="en-GB" sz="8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Any parent can put themselves forward for election/appointment as a parent governor – no experience is necessary. A “parent” includes any person with parental responsibility or who cares for a pupil, student or child at the school, or another Transform Trust school, at the time of their appointment. If a parent at the school cannot be found, a parent of a child of compulsory school age can be appointed by the Trustees.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39D4-73EE-41C9-8E50-085440643EB9}"/>
              </a:ext>
            </a:extLst>
          </p:cNvPr>
          <p:cNvSpPr/>
          <p:nvPr/>
        </p:nvSpPr>
        <p:spPr>
          <a:xfrm>
            <a:off x="21625427" y="3599929"/>
            <a:ext cx="20041528" cy="582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commitment </a:t>
            </a:r>
          </a:p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You will be required to allocate time to your voluntary role as a parent governor. </a:t>
            </a:r>
          </a:p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A guideline of the commitment required is: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Meetings – 6 per academic year, usually between 1-2 hours.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Monitoring visits – 1 per term, usually between 1-2 hours linked to either a statutory duty or school priority.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Training – this is flexible but likely to be around 2-4 hours per term.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Reading and preparing for meetings – approx. 1-2 hours per meeting.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9D0FEF-FA91-4323-BB86-FE74C25F2739}"/>
              </a:ext>
            </a:extLst>
          </p:cNvPr>
          <p:cNvSpPr/>
          <p:nvPr/>
        </p:nvSpPr>
        <p:spPr>
          <a:xfrm>
            <a:off x="21793200" y="13872097"/>
            <a:ext cx="20041528" cy="1320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Achieving the right balance</a:t>
            </a:r>
          </a:p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Achieving a balance between being a parent and a parent governor can sometimes be difficult. Parent governors do not represent the views and concerns of specific parents. The role of a parent governor is the same as any other governor but also includes providing a ‘parent’s viewpoint’.</a:t>
            </a:r>
          </a:p>
          <a:p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Here are some practical ways to help achieve this balance: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Parent governors are encouraged to express their views in governor meetings.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Parent governors should promote the interests of all children rather than focusing on their own child.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Play an active part in meetings and attend governor training.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Follow the appropriate rules for governor meetings and confidentiality.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Speak to the Governance Professional who will be able to provide support, advice and guidance.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It is important that parent governors do not become personally involved in individual parental concerns, instead signpost to appropriate courses of action.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Declare an interest and withdraw from any discussion where you, a partner or close relative, stands to gain, or where you are so close to a matter discussed it is difficult to be impartial.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Promote the school within the local community.</a:t>
            </a:r>
          </a:p>
          <a:p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109C7A-7C0B-4184-94B6-602E0B10AFF5}"/>
              </a:ext>
            </a:extLst>
          </p:cNvPr>
          <p:cNvSpPr/>
          <p:nvPr/>
        </p:nvSpPr>
        <p:spPr>
          <a:xfrm>
            <a:off x="21625427" y="9965508"/>
            <a:ext cx="20041528" cy="335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Paperwork</a:t>
            </a:r>
          </a:p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All governor paperwork is located on an online platform called 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GovernorHub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. Your Governance Professional will create a GovernorHub account and support you with the completion of statutory  documentation.</a:t>
            </a:r>
          </a:p>
        </p:txBody>
      </p:sp>
      <p:pic>
        <p:nvPicPr>
          <p:cNvPr id="35" name="Picture 34" descr="Image result for paperwork icon">
            <a:extLst>
              <a:ext uri="{FF2B5EF4-FFF2-40B4-BE49-F238E27FC236}">
                <a16:creationId xmlns:a16="http://schemas.microsoft.com/office/drawing/2014/main" id="{06B73AC1-541B-418F-A154-EFA4F6695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409" y="15620397"/>
            <a:ext cx="2231249" cy="223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conceptualizingcobalt|09-2018"/>
</p:tagLst>
</file>

<file path=ppt/theme/theme1.xml><?xml version="1.0" encoding="utf-8"?>
<a:theme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A88A554F83448A33836FCF7DBA021" ma:contentTypeVersion="3" ma:contentTypeDescription="Create a new document." ma:contentTypeScope="" ma:versionID="d715471a97e4f938b30ca4ebf4cda7c8">
  <xsd:schema xmlns:xsd="http://www.w3.org/2001/XMLSchema" xmlns:xs="http://www.w3.org/2001/XMLSchema" xmlns:p="http://schemas.microsoft.com/office/2006/metadata/properties" xmlns:ns2="b2c2c336-3ef4-40cc-80e6-2fd8b32f880c" targetNamespace="http://schemas.microsoft.com/office/2006/metadata/properties" ma:root="true" ma:fieldsID="69c5d761dffba0760e0a940d25bf679b" ns2:_="">
    <xsd:import namespace="b2c2c336-3ef4-40cc-80e6-2fd8b32f8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2c336-3ef4-40cc-80e6-2fd8b32f8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11070B-F78A-4D34-884F-612514FCE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2FBEBA-9983-475B-99FA-E022CDBBA2DC}">
  <ds:schemaRefs>
    <ds:schemaRef ds:uri="http://schemas.microsoft.com/office/2006/documentManagement/types"/>
    <ds:schemaRef ds:uri="http://purl.org/dc/dcmitype/"/>
    <ds:schemaRef ds:uri="b2c2c336-3ef4-40cc-80e6-2fd8b32f880c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C816483-C687-48E4-8D80-8E5729158C72}">
  <ds:schemaRefs>
    <ds:schemaRef ds:uri="b2c2c336-3ef4-40cc-80e6-2fd8b32f88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Amaranth</vt:lpstr>
      <vt:lpstr>Symbol</vt:lpstr>
      <vt:lpstr>Arial,Sans-Serif</vt:lpstr>
      <vt:lpstr>Default Design</vt:lpstr>
      <vt:lpstr>PowerPoint Presentation</vt:lpstr>
    </vt:vector>
  </TitlesOfParts>
  <Company>Graphicsland/MAKESIGNS.COM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Head</cp:lastModifiedBy>
  <cp:revision>2</cp:revision>
  <cp:lastPrinted>2022-12-21T11:45:37Z</cp:lastPrinted>
  <dcterms:modified xsi:type="dcterms:W3CDTF">2024-02-01T09:47:23Z</dcterms:modified>
  <cp:category>scientific poster 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0x0101002F4A88A554F83448A33836FCF7DBA021</vt:lpwstr>
  </property>
  <property fmtid="{D5CDD505-2E9C-101B-9397-08002B2CF9AE}" pid="3" name="MediaServiceImageTags">
    <vt:lpwstr/>
  </property>
</Properties>
</file>